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14"/>
  </p:notesMasterIdLst>
  <p:sldIdLst>
    <p:sldId id="256" r:id="rId2"/>
    <p:sldId id="259" r:id="rId3"/>
    <p:sldId id="258" r:id="rId4"/>
    <p:sldId id="266" r:id="rId5"/>
    <p:sldId id="265" r:id="rId6"/>
    <p:sldId id="267" r:id="rId7"/>
    <p:sldId id="264" r:id="rId8"/>
    <p:sldId id="260" r:id="rId9"/>
    <p:sldId id="261" r:id="rId10"/>
    <p:sldId id="268" r:id="rId11"/>
    <p:sldId id="262"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3" d="100"/>
          <a:sy n="103" d="100"/>
        </p:scale>
        <p:origin x="114"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F19BFC-6D8E-46FB-B8F6-90D2C82851CB}" type="datetimeFigureOut">
              <a:rPr lang="en-GB" smtClean="0"/>
              <a:t>15/03/2019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5F9AD7-7033-4EF3-90B7-39B3C31F21E4}" type="slidenum">
              <a:rPr lang="en-GB" smtClean="0"/>
              <a:t>‹#›</a:t>
            </a:fld>
            <a:endParaRPr lang="en-GB"/>
          </a:p>
        </p:txBody>
      </p:sp>
    </p:spTree>
    <p:extLst>
      <p:ext uri="{BB962C8B-B14F-4D97-AF65-F5344CB8AC3E}">
        <p14:creationId xmlns:p14="http://schemas.microsoft.com/office/powerpoint/2010/main" val="1308793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5F9AD7-7033-4EF3-90B7-39B3C31F21E4}" type="slidenum">
              <a:rPr lang="en-GB" smtClean="0"/>
              <a:t>4</a:t>
            </a:fld>
            <a:endParaRPr lang="en-GB"/>
          </a:p>
        </p:txBody>
      </p:sp>
    </p:spTree>
    <p:extLst>
      <p:ext uri="{BB962C8B-B14F-4D97-AF65-F5344CB8AC3E}">
        <p14:creationId xmlns:p14="http://schemas.microsoft.com/office/powerpoint/2010/main" val="1704031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292A8F-427F-4605-866B-6B1C3D7F3024}" type="datetimeFigureOut">
              <a:rPr lang="en-GB" smtClean="0"/>
              <a:t>15/03/2019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19B16A-B9D0-4D0B-8956-1F6A39EB0858}"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848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292A8F-427F-4605-866B-6B1C3D7F3024}" type="datetimeFigureOut">
              <a:rPr lang="en-GB" smtClean="0"/>
              <a:t>15/03/2019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19B16A-B9D0-4D0B-8956-1F6A39EB0858}" type="slidenum">
              <a:rPr lang="en-GB" smtClean="0"/>
              <a:t>‹#›</a:t>
            </a:fld>
            <a:endParaRPr lang="en-GB"/>
          </a:p>
        </p:txBody>
      </p:sp>
    </p:spTree>
    <p:extLst>
      <p:ext uri="{BB962C8B-B14F-4D97-AF65-F5344CB8AC3E}">
        <p14:creationId xmlns:p14="http://schemas.microsoft.com/office/powerpoint/2010/main" val="3059144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292A8F-427F-4605-866B-6B1C3D7F3024}" type="datetimeFigureOut">
              <a:rPr lang="en-GB" smtClean="0"/>
              <a:t>15/03/2019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19B16A-B9D0-4D0B-8956-1F6A39EB0858}" type="slidenum">
              <a:rPr lang="en-GB" smtClean="0"/>
              <a:t>‹#›</a:t>
            </a:fld>
            <a:endParaRPr lang="en-GB"/>
          </a:p>
        </p:txBody>
      </p:sp>
    </p:spTree>
    <p:extLst>
      <p:ext uri="{BB962C8B-B14F-4D97-AF65-F5344CB8AC3E}">
        <p14:creationId xmlns:p14="http://schemas.microsoft.com/office/powerpoint/2010/main" val="2081391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292A8F-427F-4605-866B-6B1C3D7F3024}" type="datetimeFigureOut">
              <a:rPr lang="en-GB" smtClean="0"/>
              <a:t>15/03/2019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19B16A-B9D0-4D0B-8956-1F6A39EB0858}" type="slidenum">
              <a:rPr lang="en-GB" smtClean="0"/>
              <a:t>‹#›</a:t>
            </a:fld>
            <a:endParaRPr lang="en-GB"/>
          </a:p>
        </p:txBody>
      </p:sp>
    </p:spTree>
    <p:extLst>
      <p:ext uri="{BB962C8B-B14F-4D97-AF65-F5344CB8AC3E}">
        <p14:creationId xmlns:p14="http://schemas.microsoft.com/office/powerpoint/2010/main" val="2802718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292A8F-427F-4605-866B-6B1C3D7F3024}" type="datetimeFigureOut">
              <a:rPr lang="en-GB" smtClean="0"/>
              <a:t>15/03/2019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19B16A-B9D0-4D0B-8956-1F6A39EB0858}"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9446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292A8F-427F-4605-866B-6B1C3D7F3024}" type="datetimeFigureOut">
              <a:rPr lang="en-GB" smtClean="0"/>
              <a:t>15/03/2019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19B16A-B9D0-4D0B-8956-1F6A39EB0858}" type="slidenum">
              <a:rPr lang="en-GB" smtClean="0"/>
              <a:t>‹#›</a:t>
            </a:fld>
            <a:endParaRPr lang="en-GB"/>
          </a:p>
        </p:txBody>
      </p:sp>
    </p:spTree>
    <p:extLst>
      <p:ext uri="{BB962C8B-B14F-4D97-AF65-F5344CB8AC3E}">
        <p14:creationId xmlns:p14="http://schemas.microsoft.com/office/powerpoint/2010/main" val="2538819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292A8F-427F-4605-866B-6B1C3D7F3024}" type="datetimeFigureOut">
              <a:rPr lang="en-GB" smtClean="0"/>
              <a:t>15/03/2019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819B16A-B9D0-4D0B-8956-1F6A39EB0858}" type="slidenum">
              <a:rPr lang="en-GB" smtClean="0"/>
              <a:t>‹#›</a:t>
            </a:fld>
            <a:endParaRPr lang="en-GB"/>
          </a:p>
        </p:txBody>
      </p:sp>
    </p:spTree>
    <p:extLst>
      <p:ext uri="{BB962C8B-B14F-4D97-AF65-F5344CB8AC3E}">
        <p14:creationId xmlns:p14="http://schemas.microsoft.com/office/powerpoint/2010/main" val="3139863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292A8F-427F-4605-866B-6B1C3D7F3024}" type="datetimeFigureOut">
              <a:rPr lang="en-GB" smtClean="0"/>
              <a:t>15/03/2019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819B16A-B9D0-4D0B-8956-1F6A39EB0858}" type="slidenum">
              <a:rPr lang="en-GB" smtClean="0"/>
              <a:t>‹#›</a:t>
            </a:fld>
            <a:endParaRPr lang="en-GB"/>
          </a:p>
        </p:txBody>
      </p:sp>
    </p:spTree>
    <p:extLst>
      <p:ext uri="{BB962C8B-B14F-4D97-AF65-F5344CB8AC3E}">
        <p14:creationId xmlns:p14="http://schemas.microsoft.com/office/powerpoint/2010/main" val="2612413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C292A8F-427F-4605-866B-6B1C3D7F3024}" type="datetimeFigureOut">
              <a:rPr lang="en-GB" smtClean="0"/>
              <a:t>15/03/2019</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A819B16A-B9D0-4D0B-8956-1F6A39EB0858}" type="slidenum">
              <a:rPr lang="en-GB" smtClean="0"/>
              <a:t>‹#›</a:t>
            </a:fld>
            <a:endParaRPr lang="en-GB"/>
          </a:p>
        </p:txBody>
      </p:sp>
    </p:spTree>
    <p:extLst>
      <p:ext uri="{BB962C8B-B14F-4D97-AF65-F5344CB8AC3E}">
        <p14:creationId xmlns:p14="http://schemas.microsoft.com/office/powerpoint/2010/main" val="4196868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C292A8F-427F-4605-866B-6B1C3D7F3024}" type="datetimeFigureOut">
              <a:rPr lang="en-GB" smtClean="0"/>
              <a:t>15/03/2019</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819B16A-B9D0-4D0B-8956-1F6A39EB0858}" type="slidenum">
              <a:rPr lang="en-GB" smtClean="0"/>
              <a:t>‹#›</a:t>
            </a:fld>
            <a:endParaRPr lang="en-GB"/>
          </a:p>
        </p:txBody>
      </p:sp>
    </p:spTree>
    <p:extLst>
      <p:ext uri="{BB962C8B-B14F-4D97-AF65-F5344CB8AC3E}">
        <p14:creationId xmlns:p14="http://schemas.microsoft.com/office/powerpoint/2010/main" val="3718117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C292A8F-427F-4605-866B-6B1C3D7F3024}" type="datetimeFigureOut">
              <a:rPr lang="en-GB" smtClean="0"/>
              <a:t>15/03/2019</a:t>
            </a:fld>
            <a:endParaRPr lang="en-GB"/>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819B16A-B9D0-4D0B-8956-1F6A39EB0858}" type="slidenum">
              <a:rPr lang="en-GB" smtClean="0"/>
              <a:t>‹#›</a:t>
            </a:fld>
            <a:endParaRPr lang="en-GB"/>
          </a:p>
        </p:txBody>
      </p:sp>
    </p:spTree>
    <p:extLst>
      <p:ext uri="{BB962C8B-B14F-4D97-AF65-F5344CB8AC3E}">
        <p14:creationId xmlns:p14="http://schemas.microsoft.com/office/powerpoint/2010/main" val="3754922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C292A8F-427F-4605-866B-6B1C3D7F3024}" type="datetimeFigureOut">
              <a:rPr lang="en-GB" smtClean="0"/>
              <a:t>15/03/2019</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819B16A-B9D0-4D0B-8956-1F6A39EB0858}"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26716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365" y="297673"/>
            <a:ext cx="12087175" cy="1933800"/>
          </a:xfrm>
        </p:spPr>
        <p:txBody>
          <a:bodyPr>
            <a:noAutofit/>
          </a:bodyPr>
          <a:lstStyle/>
          <a:p>
            <a:r>
              <a:rPr lang="en-GB" sz="6000" dirty="0"/>
              <a:t>COMP-1597:Digital Media Production</a:t>
            </a:r>
          </a:p>
        </p:txBody>
      </p:sp>
      <p:sp>
        <p:nvSpPr>
          <p:cNvPr id="3" name="Subtitle 2"/>
          <p:cNvSpPr>
            <a:spLocks noGrp="1"/>
          </p:cNvSpPr>
          <p:nvPr>
            <p:ph type="subTitle" idx="1"/>
          </p:nvPr>
        </p:nvSpPr>
        <p:spPr>
          <a:xfrm>
            <a:off x="1524000" y="5202238"/>
            <a:ext cx="9144000" cy="1655762"/>
          </a:xfrm>
        </p:spPr>
        <p:txBody>
          <a:bodyPr/>
          <a:lstStyle/>
          <a:p>
            <a:r>
              <a:rPr lang="en-GB" dirty="0"/>
              <a:t>Group 6 – Sharna Patten-Walker, Aaron Watts-Corfe, Dominic McNeil, Jacob Groves</a:t>
            </a:r>
          </a:p>
        </p:txBody>
      </p:sp>
    </p:spTree>
    <p:extLst>
      <p:ext uri="{BB962C8B-B14F-4D97-AF65-F5344CB8AC3E}">
        <p14:creationId xmlns:p14="http://schemas.microsoft.com/office/powerpoint/2010/main" val="1894036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D59175B-5209-4D38-BD63-F21A9A405803}"/>
              </a:ext>
            </a:extLst>
          </p:cNvPr>
          <p:cNvPicPr>
            <a:picLocks noGrp="1" noChangeAspect="1"/>
          </p:cNvPicPr>
          <p:nvPr>
            <p:ph idx="1"/>
          </p:nvPr>
        </p:nvPicPr>
        <p:blipFill>
          <a:blip r:embed="rId3"/>
          <a:stretch>
            <a:fillRect/>
          </a:stretch>
        </p:blipFill>
        <p:spPr>
          <a:xfrm>
            <a:off x="5141167" y="3004458"/>
            <a:ext cx="5924939" cy="2059221"/>
          </a:xfrm>
          <a:prstGeom prst="rect">
            <a:avLst/>
          </a:prstGeom>
        </p:spPr>
      </p:pic>
      <p:pic>
        <p:nvPicPr>
          <p:cNvPr id="6" name="Picture 5">
            <a:extLst>
              <a:ext uri="{FF2B5EF4-FFF2-40B4-BE49-F238E27FC236}">
                <a16:creationId xmlns:a16="http://schemas.microsoft.com/office/drawing/2014/main" id="{E4307636-3757-4030-8011-B8E99C623B56}"/>
              </a:ext>
            </a:extLst>
          </p:cNvPr>
          <p:cNvPicPr>
            <a:picLocks noChangeAspect="1"/>
          </p:cNvPicPr>
          <p:nvPr/>
        </p:nvPicPr>
        <p:blipFill rotWithShape="1">
          <a:blip r:embed="rId4"/>
          <a:srcRect t="5685" b="33673"/>
          <a:stretch/>
        </p:blipFill>
        <p:spPr>
          <a:xfrm>
            <a:off x="5003443" y="2043404"/>
            <a:ext cx="6122816" cy="1066489"/>
          </a:xfrm>
          <a:prstGeom prst="rect">
            <a:avLst/>
          </a:prstGeom>
        </p:spPr>
      </p:pic>
      <p:pic>
        <p:nvPicPr>
          <p:cNvPr id="8" name="Picture 7">
            <a:extLst>
              <a:ext uri="{FF2B5EF4-FFF2-40B4-BE49-F238E27FC236}">
                <a16:creationId xmlns:a16="http://schemas.microsoft.com/office/drawing/2014/main" id="{57528FCA-ABB4-43EE-84AC-3DB5DAE32D8A}"/>
              </a:ext>
            </a:extLst>
          </p:cNvPr>
          <p:cNvPicPr>
            <a:picLocks noChangeAspect="1"/>
          </p:cNvPicPr>
          <p:nvPr/>
        </p:nvPicPr>
        <p:blipFill rotWithShape="1">
          <a:blip r:embed="rId5"/>
          <a:srcRect b="1130"/>
          <a:stretch/>
        </p:blipFill>
        <p:spPr>
          <a:xfrm>
            <a:off x="377322" y="742950"/>
            <a:ext cx="4008066" cy="5216179"/>
          </a:xfrm>
          <a:prstGeom prst="rect">
            <a:avLst/>
          </a:prstGeom>
        </p:spPr>
      </p:pic>
    </p:spTree>
    <p:extLst>
      <p:ext uri="{BB962C8B-B14F-4D97-AF65-F5344CB8AC3E}">
        <p14:creationId xmlns:p14="http://schemas.microsoft.com/office/powerpoint/2010/main" val="3981030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Improvements</a:t>
            </a:r>
          </a:p>
        </p:txBody>
      </p:sp>
      <p:sp>
        <p:nvSpPr>
          <p:cNvPr id="3" name="Content Placeholder 2"/>
          <p:cNvSpPr>
            <a:spLocks noGrp="1"/>
          </p:cNvSpPr>
          <p:nvPr>
            <p:ph idx="1"/>
          </p:nvPr>
        </p:nvSpPr>
        <p:spPr/>
        <p:txBody>
          <a:bodyPr/>
          <a:lstStyle/>
          <a:p>
            <a:r>
              <a:rPr lang="en-GB" dirty="0"/>
              <a:t>Improvements that could have been made to the Digital Artefact.</a:t>
            </a:r>
          </a:p>
          <a:p>
            <a:r>
              <a:rPr lang="en-GB" dirty="0"/>
              <a:t>- Refine controls/gameplay,</a:t>
            </a:r>
          </a:p>
          <a:p>
            <a:r>
              <a:rPr lang="en-GB" dirty="0"/>
              <a:t>- Try fix minor bugs,</a:t>
            </a:r>
          </a:p>
          <a:p>
            <a:r>
              <a:rPr lang="en-GB" dirty="0"/>
              <a:t>- Implement AI, and finally</a:t>
            </a:r>
          </a:p>
          <a:p>
            <a:r>
              <a:rPr lang="en-GB" dirty="0"/>
              <a:t>- More bikes.</a:t>
            </a:r>
          </a:p>
        </p:txBody>
      </p:sp>
    </p:spTree>
    <p:extLst>
      <p:ext uri="{BB962C8B-B14F-4D97-AF65-F5344CB8AC3E}">
        <p14:creationId xmlns:p14="http://schemas.microsoft.com/office/powerpoint/2010/main" val="595190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6657-A1F5-4A1B-AEBF-78B921619D9B}"/>
              </a:ext>
            </a:extLst>
          </p:cNvPr>
          <p:cNvSpPr>
            <a:spLocks noGrp="1"/>
          </p:cNvSpPr>
          <p:nvPr>
            <p:ph type="title"/>
          </p:nvPr>
        </p:nvSpPr>
        <p:spPr/>
        <p:txBody>
          <a:bodyPr/>
          <a:lstStyle/>
          <a:p>
            <a:r>
              <a:rPr lang="en-GB" dirty="0"/>
              <a:t>Any Questions?</a:t>
            </a:r>
          </a:p>
        </p:txBody>
      </p:sp>
    </p:spTree>
    <p:extLst>
      <p:ext uri="{BB962C8B-B14F-4D97-AF65-F5344CB8AC3E}">
        <p14:creationId xmlns:p14="http://schemas.microsoft.com/office/powerpoint/2010/main" val="915566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 – Bike Rental Service-Simulator</a:t>
            </a:r>
          </a:p>
        </p:txBody>
      </p:sp>
      <p:sp>
        <p:nvSpPr>
          <p:cNvPr id="3" name="Content Placeholder 2"/>
          <p:cNvSpPr>
            <a:spLocks noGrp="1"/>
          </p:cNvSpPr>
          <p:nvPr>
            <p:ph idx="1"/>
          </p:nvPr>
        </p:nvSpPr>
        <p:spPr>
          <a:xfrm>
            <a:off x="1164393" y="1929624"/>
            <a:ext cx="10058400" cy="4177562"/>
          </a:xfrm>
        </p:spPr>
        <p:txBody>
          <a:bodyPr>
            <a:normAutofit/>
          </a:bodyPr>
          <a:lstStyle/>
          <a:p>
            <a:pPr marL="0" indent="0">
              <a:buNone/>
            </a:pPr>
            <a:r>
              <a:rPr lang="en-GB" b="1" dirty="0"/>
              <a:t>Concept</a:t>
            </a:r>
          </a:p>
          <a:p>
            <a:pPr marL="0" indent="0">
              <a:buNone/>
            </a:pPr>
            <a:r>
              <a:rPr lang="en-GB" dirty="0"/>
              <a:t>The digital artefact is an advertisement for a bike rental service around a park setting. Around the park environment    there will be posters that are advertising the bike rental service and can be interacted with. After a set amount of posters are collected and the player wins</a:t>
            </a:r>
          </a:p>
          <a:p>
            <a:pPr marL="0" indent="0">
              <a:buNone/>
            </a:pPr>
            <a:r>
              <a:rPr lang="en-GB" b="1" dirty="0"/>
              <a:t>Purpose</a:t>
            </a:r>
          </a:p>
          <a:p>
            <a:pPr marL="0" indent="0">
              <a:buNone/>
            </a:pPr>
            <a:r>
              <a:rPr lang="en-GB" dirty="0"/>
              <a:t>The general purpose of picking a bike rental service for the intended artefact is targeting various audiences. The enjoyment of riding a bike is the main reason why bike rental maybe of large appeal due to the observation and having the chance to see a lot more than the user would, if they were to run or walk.</a:t>
            </a:r>
          </a:p>
        </p:txBody>
      </p:sp>
    </p:spTree>
    <p:extLst>
      <p:ext uri="{BB962C8B-B14F-4D97-AF65-F5344CB8AC3E}">
        <p14:creationId xmlns:p14="http://schemas.microsoft.com/office/powerpoint/2010/main" val="79270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Group Members/Roles</a:t>
            </a:r>
          </a:p>
        </p:txBody>
      </p:sp>
      <p:sp>
        <p:nvSpPr>
          <p:cNvPr id="3" name="Content Placeholder 2"/>
          <p:cNvSpPr>
            <a:spLocks noGrp="1"/>
          </p:cNvSpPr>
          <p:nvPr>
            <p:ph idx="1"/>
          </p:nvPr>
        </p:nvSpPr>
        <p:spPr/>
        <p:txBody>
          <a:bodyPr/>
          <a:lstStyle/>
          <a:p>
            <a:r>
              <a:rPr lang="en-GB" dirty="0"/>
              <a:t>Aaron Watts-Corfe	-	Programmer</a:t>
            </a:r>
          </a:p>
          <a:p>
            <a:r>
              <a:rPr lang="en-GB" dirty="0"/>
              <a:t>Sharna Patten-Walker	-	Designer</a:t>
            </a:r>
          </a:p>
          <a:p>
            <a:r>
              <a:rPr lang="en-GB" dirty="0"/>
              <a:t>Dominic McNeil		-	Artist</a:t>
            </a:r>
          </a:p>
          <a:p>
            <a:r>
              <a:rPr lang="en-GB" dirty="0"/>
              <a:t>Jacob Groves		-	Designer</a:t>
            </a:r>
          </a:p>
        </p:txBody>
      </p:sp>
    </p:spTree>
    <p:extLst>
      <p:ext uri="{BB962C8B-B14F-4D97-AF65-F5344CB8AC3E}">
        <p14:creationId xmlns:p14="http://schemas.microsoft.com/office/powerpoint/2010/main" val="489146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0EAA8-404D-423B-94E4-8495279D1722}"/>
              </a:ext>
            </a:extLst>
          </p:cNvPr>
          <p:cNvSpPr>
            <a:spLocks noGrp="1"/>
          </p:cNvSpPr>
          <p:nvPr>
            <p:ph type="title"/>
          </p:nvPr>
        </p:nvSpPr>
        <p:spPr/>
        <p:txBody>
          <a:bodyPr/>
          <a:lstStyle/>
          <a:p>
            <a:r>
              <a:rPr lang="en-GB" dirty="0"/>
              <a:t>Pre- Production - Storyboard</a:t>
            </a:r>
          </a:p>
        </p:txBody>
      </p:sp>
      <p:pic>
        <p:nvPicPr>
          <p:cNvPr id="4" name="Content Placeholder 3" descr="C:\Users\Dominiq\AppData\Local\Microsoft\Windows\INetCache\Content.Word\Shayna's_Storyboard_1.jpg">
            <a:extLst>
              <a:ext uri="{FF2B5EF4-FFF2-40B4-BE49-F238E27FC236}">
                <a16:creationId xmlns:a16="http://schemas.microsoft.com/office/drawing/2014/main" id="{2035BB86-4343-4D1D-B3F3-9C7A69D9B44F}"/>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64186" y="2032876"/>
            <a:ext cx="5631814" cy="4022725"/>
          </a:xfrm>
          <a:prstGeom prst="rect">
            <a:avLst/>
          </a:prstGeom>
          <a:noFill/>
          <a:ln>
            <a:noFill/>
          </a:ln>
        </p:spPr>
      </p:pic>
      <p:pic>
        <p:nvPicPr>
          <p:cNvPr id="5" name="Picture 4" descr="C:\Users\Dominiq\AppData\Local\Microsoft\Windows\INetCache\Content.Word\Shayna's_Storyboard_2.jpg">
            <a:extLst>
              <a:ext uri="{FF2B5EF4-FFF2-40B4-BE49-F238E27FC236}">
                <a16:creationId xmlns:a16="http://schemas.microsoft.com/office/drawing/2014/main" id="{5BF5A6F5-4C51-4F2C-B62C-67EA3A949EEE}"/>
              </a:ext>
            </a:extLst>
          </p:cNvPr>
          <p:cNvPicPr/>
          <p:nvPr/>
        </p:nvPicPr>
        <p:blipFill>
          <a:blip r:embed="rId4" cstate="print">
            <a:extLst>
              <a:ext uri="{28A0092B-C50C-407E-A947-70E740481C1C}">
                <a14:useLocalDpi xmlns:a14="http://schemas.microsoft.com/office/drawing/2010/main" val="0"/>
              </a:ext>
            </a:extLst>
          </a:blip>
          <a:srcRect b="22791"/>
          <a:stretch>
            <a:fillRect/>
          </a:stretch>
        </p:blipFill>
        <p:spPr bwMode="auto">
          <a:xfrm>
            <a:off x="5939614" y="3890865"/>
            <a:ext cx="4977202" cy="2294359"/>
          </a:xfrm>
          <a:prstGeom prst="rect">
            <a:avLst/>
          </a:prstGeom>
          <a:noFill/>
          <a:ln>
            <a:noFill/>
          </a:ln>
        </p:spPr>
      </p:pic>
      <p:sp>
        <p:nvSpPr>
          <p:cNvPr id="6" name="TextBox 5">
            <a:extLst>
              <a:ext uri="{FF2B5EF4-FFF2-40B4-BE49-F238E27FC236}">
                <a16:creationId xmlns:a16="http://schemas.microsoft.com/office/drawing/2014/main" id="{30E680EA-EDF0-4E48-9876-84569688E3F1}"/>
              </a:ext>
            </a:extLst>
          </p:cNvPr>
          <p:cNvSpPr txBox="1"/>
          <p:nvPr/>
        </p:nvSpPr>
        <p:spPr>
          <a:xfrm>
            <a:off x="377795" y="1809481"/>
            <a:ext cx="461960" cy="307777"/>
          </a:xfrm>
          <a:prstGeom prst="rect">
            <a:avLst/>
          </a:prstGeom>
          <a:noFill/>
        </p:spPr>
        <p:txBody>
          <a:bodyPr wrap="square" rtlCol="0">
            <a:spAutoFit/>
          </a:bodyPr>
          <a:lstStyle/>
          <a:p>
            <a:r>
              <a:rPr lang="en-GB" sz="1400" dirty="0"/>
              <a:t>1.</a:t>
            </a:r>
          </a:p>
        </p:txBody>
      </p:sp>
      <p:sp>
        <p:nvSpPr>
          <p:cNvPr id="7" name="TextBox 6">
            <a:extLst>
              <a:ext uri="{FF2B5EF4-FFF2-40B4-BE49-F238E27FC236}">
                <a16:creationId xmlns:a16="http://schemas.microsoft.com/office/drawing/2014/main" id="{8C36E51F-34C7-4058-A4AD-2C94CFAE9B35}"/>
              </a:ext>
            </a:extLst>
          </p:cNvPr>
          <p:cNvSpPr txBox="1"/>
          <p:nvPr/>
        </p:nvSpPr>
        <p:spPr>
          <a:xfrm>
            <a:off x="3049113" y="1781681"/>
            <a:ext cx="461960" cy="307777"/>
          </a:xfrm>
          <a:prstGeom prst="rect">
            <a:avLst/>
          </a:prstGeom>
          <a:noFill/>
        </p:spPr>
        <p:txBody>
          <a:bodyPr wrap="square" rtlCol="0">
            <a:spAutoFit/>
          </a:bodyPr>
          <a:lstStyle/>
          <a:p>
            <a:r>
              <a:rPr lang="en-GB" sz="1400" dirty="0"/>
              <a:t>2.</a:t>
            </a:r>
          </a:p>
        </p:txBody>
      </p:sp>
      <p:sp>
        <p:nvSpPr>
          <p:cNvPr id="8" name="TextBox 7">
            <a:extLst>
              <a:ext uri="{FF2B5EF4-FFF2-40B4-BE49-F238E27FC236}">
                <a16:creationId xmlns:a16="http://schemas.microsoft.com/office/drawing/2014/main" id="{901A5229-0800-477B-A2E2-89DAAA57D0CA}"/>
              </a:ext>
            </a:extLst>
          </p:cNvPr>
          <p:cNvSpPr txBox="1"/>
          <p:nvPr/>
        </p:nvSpPr>
        <p:spPr>
          <a:xfrm>
            <a:off x="233206" y="3959934"/>
            <a:ext cx="461960" cy="307777"/>
          </a:xfrm>
          <a:prstGeom prst="rect">
            <a:avLst/>
          </a:prstGeom>
          <a:noFill/>
        </p:spPr>
        <p:txBody>
          <a:bodyPr wrap="square" rtlCol="0">
            <a:spAutoFit/>
          </a:bodyPr>
          <a:lstStyle/>
          <a:p>
            <a:r>
              <a:rPr lang="en-GB" sz="1400" dirty="0"/>
              <a:t>3.</a:t>
            </a:r>
          </a:p>
        </p:txBody>
      </p:sp>
      <p:sp>
        <p:nvSpPr>
          <p:cNvPr id="9" name="TextBox 8">
            <a:extLst>
              <a:ext uri="{FF2B5EF4-FFF2-40B4-BE49-F238E27FC236}">
                <a16:creationId xmlns:a16="http://schemas.microsoft.com/office/drawing/2014/main" id="{C0A64D5B-F40E-45F2-AAD2-82A168901DA4}"/>
              </a:ext>
            </a:extLst>
          </p:cNvPr>
          <p:cNvSpPr txBox="1"/>
          <p:nvPr/>
        </p:nvSpPr>
        <p:spPr>
          <a:xfrm>
            <a:off x="2970920" y="3890349"/>
            <a:ext cx="461960" cy="307777"/>
          </a:xfrm>
          <a:prstGeom prst="rect">
            <a:avLst/>
          </a:prstGeom>
          <a:noFill/>
        </p:spPr>
        <p:txBody>
          <a:bodyPr wrap="square" rtlCol="0">
            <a:spAutoFit/>
          </a:bodyPr>
          <a:lstStyle/>
          <a:p>
            <a:r>
              <a:rPr lang="en-GB" sz="1400" dirty="0"/>
              <a:t>4.</a:t>
            </a:r>
          </a:p>
        </p:txBody>
      </p:sp>
      <p:sp>
        <p:nvSpPr>
          <p:cNvPr id="10" name="TextBox 9">
            <a:extLst>
              <a:ext uri="{FF2B5EF4-FFF2-40B4-BE49-F238E27FC236}">
                <a16:creationId xmlns:a16="http://schemas.microsoft.com/office/drawing/2014/main" id="{1D5D6544-2310-4FBC-9174-CBC9031BDAAF}"/>
              </a:ext>
            </a:extLst>
          </p:cNvPr>
          <p:cNvSpPr txBox="1"/>
          <p:nvPr/>
        </p:nvSpPr>
        <p:spPr>
          <a:xfrm>
            <a:off x="6025140" y="3582572"/>
            <a:ext cx="461960" cy="307777"/>
          </a:xfrm>
          <a:prstGeom prst="rect">
            <a:avLst/>
          </a:prstGeom>
          <a:noFill/>
        </p:spPr>
        <p:txBody>
          <a:bodyPr wrap="square" rtlCol="0">
            <a:spAutoFit/>
          </a:bodyPr>
          <a:lstStyle/>
          <a:p>
            <a:r>
              <a:rPr lang="en-GB" sz="1400" dirty="0"/>
              <a:t>5.</a:t>
            </a:r>
          </a:p>
        </p:txBody>
      </p:sp>
      <p:sp>
        <p:nvSpPr>
          <p:cNvPr id="11" name="TextBox 10">
            <a:extLst>
              <a:ext uri="{FF2B5EF4-FFF2-40B4-BE49-F238E27FC236}">
                <a16:creationId xmlns:a16="http://schemas.microsoft.com/office/drawing/2014/main" id="{423FFBF1-07AC-4E07-BB23-5467ABD422FF}"/>
              </a:ext>
            </a:extLst>
          </p:cNvPr>
          <p:cNvSpPr txBox="1"/>
          <p:nvPr/>
        </p:nvSpPr>
        <p:spPr>
          <a:xfrm>
            <a:off x="7617918" y="3582571"/>
            <a:ext cx="461960" cy="307777"/>
          </a:xfrm>
          <a:prstGeom prst="rect">
            <a:avLst/>
          </a:prstGeom>
          <a:noFill/>
        </p:spPr>
        <p:txBody>
          <a:bodyPr wrap="square" rtlCol="0">
            <a:spAutoFit/>
          </a:bodyPr>
          <a:lstStyle/>
          <a:p>
            <a:r>
              <a:rPr lang="en-GB" sz="1400" dirty="0"/>
              <a:t>6.</a:t>
            </a:r>
          </a:p>
        </p:txBody>
      </p:sp>
      <p:sp>
        <p:nvSpPr>
          <p:cNvPr id="12" name="TextBox 11">
            <a:extLst>
              <a:ext uri="{FF2B5EF4-FFF2-40B4-BE49-F238E27FC236}">
                <a16:creationId xmlns:a16="http://schemas.microsoft.com/office/drawing/2014/main" id="{E99F058F-4D22-4A4E-9531-90BF51A9AC29}"/>
              </a:ext>
            </a:extLst>
          </p:cNvPr>
          <p:cNvSpPr txBox="1"/>
          <p:nvPr/>
        </p:nvSpPr>
        <p:spPr>
          <a:xfrm>
            <a:off x="9267367" y="3582570"/>
            <a:ext cx="461960" cy="307777"/>
          </a:xfrm>
          <a:prstGeom prst="rect">
            <a:avLst/>
          </a:prstGeom>
          <a:noFill/>
        </p:spPr>
        <p:txBody>
          <a:bodyPr wrap="square" rtlCol="0">
            <a:spAutoFit/>
          </a:bodyPr>
          <a:lstStyle/>
          <a:p>
            <a:r>
              <a:rPr lang="en-GB" sz="1400" dirty="0"/>
              <a:t>7.</a:t>
            </a:r>
          </a:p>
        </p:txBody>
      </p:sp>
    </p:spTree>
    <p:extLst>
      <p:ext uri="{BB962C8B-B14F-4D97-AF65-F5344CB8AC3E}">
        <p14:creationId xmlns:p14="http://schemas.microsoft.com/office/powerpoint/2010/main" val="1828896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9886B-937D-4FE0-8D91-FC9EEE8500FC}"/>
              </a:ext>
            </a:extLst>
          </p:cNvPr>
          <p:cNvSpPr>
            <a:spLocks noGrp="1"/>
          </p:cNvSpPr>
          <p:nvPr>
            <p:ph type="title"/>
          </p:nvPr>
        </p:nvSpPr>
        <p:spPr/>
        <p:txBody>
          <a:bodyPr/>
          <a:lstStyle/>
          <a:p>
            <a:r>
              <a:rPr lang="en-GB" dirty="0"/>
              <a:t>Pre-Production - Designs</a:t>
            </a:r>
          </a:p>
        </p:txBody>
      </p:sp>
      <p:pic>
        <p:nvPicPr>
          <p:cNvPr id="4" name="Content Placeholder 3">
            <a:extLst>
              <a:ext uri="{FF2B5EF4-FFF2-40B4-BE49-F238E27FC236}">
                <a16:creationId xmlns:a16="http://schemas.microsoft.com/office/drawing/2014/main" id="{5CBA2072-1AF0-4F9B-A412-67E58A214CD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6227" y="2065156"/>
            <a:ext cx="3801291" cy="3741608"/>
          </a:xfrm>
          <a:prstGeom prst="rect">
            <a:avLst/>
          </a:prstGeom>
        </p:spPr>
      </p:pic>
      <p:pic>
        <p:nvPicPr>
          <p:cNvPr id="5" name="Picture 4">
            <a:extLst>
              <a:ext uri="{FF2B5EF4-FFF2-40B4-BE49-F238E27FC236}">
                <a16:creationId xmlns:a16="http://schemas.microsoft.com/office/drawing/2014/main" id="{0A5967E3-9642-4986-B81B-0ADCAD53DB3B}"/>
              </a:ext>
            </a:extLst>
          </p:cNvPr>
          <p:cNvPicPr/>
          <p:nvPr/>
        </p:nvPicPr>
        <p:blipFill>
          <a:blip r:embed="rId3">
            <a:extLst>
              <a:ext uri="{28A0092B-C50C-407E-A947-70E740481C1C}">
                <a14:useLocalDpi xmlns:a14="http://schemas.microsoft.com/office/drawing/2010/main" val="0"/>
              </a:ext>
            </a:extLst>
          </a:blip>
          <a:stretch>
            <a:fillRect/>
          </a:stretch>
        </p:blipFill>
        <p:spPr>
          <a:xfrm>
            <a:off x="8140998" y="1872304"/>
            <a:ext cx="3914775" cy="3934460"/>
          </a:xfrm>
          <a:prstGeom prst="rect">
            <a:avLst/>
          </a:prstGeom>
        </p:spPr>
      </p:pic>
      <p:pic>
        <p:nvPicPr>
          <p:cNvPr id="6" name="Picture 5">
            <a:extLst>
              <a:ext uri="{FF2B5EF4-FFF2-40B4-BE49-F238E27FC236}">
                <a16:creationId xmlns:a16="http://schemas.microsoft.com/office/drawing/2014/main" id="{7487DAEF-1929-4BA7-AB99-08AB9FC93E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909" y="2031198"/>
            <a:ext cx="3212698" cy="3809524"/>
          </a:xfrm>
          <a:prstGeom prst="rect">
            <a:avLst/>
          </a:prstGeom>
        </p:spPr>
      </p:pic>
    </p:spTree>
    <p:extLst>
      <p:ext uri="{BB962C8B-B14F-4D97-AF65-F5344CB8AC3E}">
        <p14:creationId xmlns:p14="http://schemas.microsoft.com/office/powerpoint/2010/main" val="3963535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519A2-C9B9-4B93-B430-93613762F332}"/>
              </a:ext>
            </a:extLst>
          </p:cNvPr>
          <p:cNvSpPr>
            <a:spLocks noGrp="1"/>
          </p:cNvSpPr>
          <p:nvPr>
            <p:ph type="title"/>
          </p:nvPr>
        </p:nvSpPr>
        <p:spPr/>
        <p:txBody>
          <a:bodyPr/>
          <a:lstStyle/>
          <a:p>
            <a:r>
              <a:rPr lang="en-GB" dirty="0"/>
              <a:t>Pre-Production - Prototype</a:t>
            </a:r>
          </a:p>
        </p:txBody>
      </p:sp>
      <p:pic>
        <p:nvPicPr>
          <p:cNvPr id="5" name="Picture 4">
            <a:extLst>
              <a:ext uri="{FF2B5EF4-FFF2-40B4-BE49-F238E27FC236}">
                <a16:creationId xmlns:a16="http://schemas.microsoft.com/office/drawing/2014/main" id="{AA1AF585-9553-49EB-87CC-0E6579F30C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629" y="3461167"/>
            <a:ext cx="5570375" cy="2615199"/>
          </a:xfrm>
          <a:prstGeom prst="rect">
            <a:avLst/>
          </a:prstGeom>
        </p:spPr>
      </p:pic>
      <p:pic>
        <p:nvPicPr>
          <p:cNvPr id="7" name="Picture 6">
            <a:extLst>
              <a:ext uri="{FF2B5EF4-FFF2-40B4-BE49-F238E27FC236}">
                <a16:creationId xmlns:a16="http://schemas.microsoft.com/office/drawing/2014/main" id="{F4D51217-7703-4E89-8FB4-C2BE1269AB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7061" y="3448854"/>
            <a:ext cx="5570376" cy="2639823"/>
          </a:xfrm>
          <a:prstGeom prst="rect">
            <a:avLst/>
          </a:prstGeom>
        </p:spPr>
      </p:pic>
    </p:spTree>
    <p:extLst>
      <p:ext uri="{BB962C8B-B14F-4D97-AF65-F5344CB8AC3E}">
        <p14:creationId xmlns:p14="http://schemas.microsoft.com/office/powerpoint/2010/main" val="246589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EB49E-3292-43BD-BBDB-42C9546D2471}"/>
              </a:ext>
            </a:extLst>
          </p:cNvPr>
          <p:cNvSpPr>
            <a:spLocks noGrp="1"/>
          </p:cNvSpPr>
          <p:nvPr>
            <p:ph type="title"/>
          </p:nvPr>
        </p:nvSpPr>
        <p:spPr/>
        <p:txBody>
          <a:bodyPr/>
          <a:lstStyle/>
          <a:p>
            <a:r>
              <a:rPr lang="en-GB" dirty="0"/>
              <a:t>Pre-Production - Requirements</a:t>
            </a:r>
          </a:p>
        </p:txBody>
      </p:sp>
      <p:sp>
        <p:nvSpPr>
          <p:cNvPr id="3" name="Content Placeholder 2">
            <a:extLst>
              <a:ext uri="{FF2B5EF4-FFF2-40B4-BE49-F238E27FC236}">
                <a16:creationId xmlns:a16="http://schemas.microsoft.com/office/drawing/2014/main" id="{407776FC-AF67-4561-AF10-989EEADAA5DE}"/>
              </a:ext>
            </a:extLst>
          </p:cNvPr>
          <p:cNvSpPr>
            <a:spLocks noGrp="1"/>
          </p:cNvSpPr>
          <p:nvPr>
            <p:ph idx="1"/>
          </p:nvPr>
        </p:nvSpPr>
        <p:spPr>
          <a:xfrm>
            <a:off x="1097279" y="1845733"/>
            <a:ext cx="10412415" cy="4278229"/>
          </a:xfrm>
        </p:spPr>
        <p:txBody>
          <a:bodyPr>
            <a:normAutofit fontScale="92500" lnSpcReduction="20000"/>
          </a:bodyPr>
          <a:lstStyle/>
          <a:p>
            <a:r>
              <a:rPr lang="en-US" b="1" dirty="0"/>
              <a:t>Requirement assessed: </a:t>
            </a:r>
            <a:r>
              <a:rPr lang="en-US" dirty="0"/>
              <a:t>The objective of the game should be clear</a:t>
            </a:r>
            <a:r>
              <a:rPr lang="en-US" b="1" dirty="0"/>
              <a:t> </a:t>
            </a:r>
          </a:p>
          <a:p>
            <a:r>
              <a:rPr lang="en-US" b="1" dirty="0"/>
              <a:t>Requirement assessed: </a:t>
            </a:r>
            <a:r>
              <a:rPr lang="en-US" dirty="0"/>
              <a:t>Player should be able to look and move around and interact with environment</a:t>
            </a:r>
            <a:endParaRPr lang="en-GB" dirty="0"/>
          </a:p>
          <a:p>
            <a:r>
              <a:rPr lang="en-US" b="1" dirty="0"/>
              <a:t>Requirement assessed: </a:t>
            </a:r>
            <a:r>
              <a:rPr lang="en-US" dirty="0"/>
              <a:t>There should be feedback for the user when interacting with the game</a:t>
            </a:r>
          </a:p>
          <a:p>
            <a:r>
              <a:rPr lang="en-US" b="1" dirty="0"/>
              <a:t>Requirement assessed: </a:t>
            </a:r>
            <a:r>
              <a:rPr lang="en-US" dirty="0"/>
              <a:t>Player should be able to pick up/collect posters</a:t>
            </a:r>
          </a:p>
          <a:p>
            <a:r>
              <a:rPr lang="en-US" b="1" dirty="0"/>
              <a:t>Requirement assessed: </a:t>
            </a:r>
            <a:r>
              <a:rPr lang="en-US" dirty="0"/>
              <a:t>Players should be able to see/know how many posters they have collected.</a:t>
            </a:r>
          </a:p>
          <a:p>
            <a:r>
              <a:rPr lang="en-US" b="1" dirty="0"/>
              <a:t>Requirement assessed: </a:t>
            </a:r>
            <a:r>
              <a:rPr lang="en-US" dirty="0"/>
              <a:t>The game should be evenly paced so the player doesn’t get bored/speed through it.</a:t>
            </a:r>
          </a:p>
          <a:p>
            <a:r>
              <a:rPr lang="en-US" b="1" dirty="0"/>
              <a:t>Requirement assessed:</a:t>
            </a:r>
            <a:r>
              <a:rPr lang="en-US" dirty="0"/>
              <a:t> Game should respond once the player has collected every poster </a:t>
            </a:r>
          </a:p>
          <a:p>
            <a:r>
              <a:rPr lang="en-US" b="1" dirty="0"/>
              <a:t>Requirement assessed: </a:t>
            </a:r>
            <a:r>
              <a:rPr lang="en-US" dirty="0"/>
              <a:t>The player should be able to begin the game from the main menu. Interact with the main menu and navigate through the options.</a:t>
            </a:r>
          </a:p>
          <a:p>
            <a:r>
              <a:rPr lang="en-US" b="1" dirty="0"/>
              <a:t>Requirement assessed:</a:t>
            </a:r>
            <a:r>
              <a:rPr lang="en-US" dirty="0"/>
              <a:t> The game should be visually pleasing</a:t>
            </a:r>
          </a:p>
          <a:p>
            <a:r>
              <a:rPr lang="en-US" b="1" dirty="0"/>
              <a:t>Requirement assessed: </a:t>
            </a:r>
            <a:r>
              <a:rPr lang="en-US" dirty="0"/>
              <a:t>The player should be able to quit the game from the main menu.</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1835435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Production</a:t>
            </a:r>
          </a:p>
        </p:txBody>
      </p:sp>
      <p:sp>
        <p:nvSpPr>
          <p:cNvPr id="3" name="Content Placeholder 2"/>
          <p:cNvSpPr>
            <a:spLocks noGrp="1"/>
          </p:cNvSpPr>
          <p:nvPr>
            <p:ph idx="1"/>
          </p:nvPr>
        </p:nvSpPr>
        <p:spPr/>
        <p:txBody>
          <a:bodyPr>
            <a:normAutofit lnSpcReduction="10000"/>
          </a:bodyPr>
          <a:lstStyle/>
          <a:p>
            <a:r>
              <a:rPr lang="en-GB" dirty="0"/>
              <a:t>Development </a:t>
            </a:r>
          </a:p>
          <a:p>
            <a:r>
              <a:rPr lang="en-GB" dirty="0"/>
              <a:t>- Level Design/Modelling</a:t>
            </a:r>
          </a:p>
          <a:p>
            <a:r>
              <a:rPr lang="en-GB" sz="1400" dirty="0"/>
              <a:t>Throughout the digital artefact, the level was adapted to fit the replica of a park. This involved modelling trees, and fences, and positioning the around the park, </a:t>
            </a:r>
          </a:p>
          <a:p>
            <a:r>
              <a:rPr lang="en-GB" dirty="0"/>
              <a:t>- Lights/Lamp Lights</a:t>
            </a:r>
          </a:p>
          <a:p>
            <a:r>
              <a:rPr lang="en-GB" sz="1400" dirty="0"/>
              <a:t>We used dynamic lighting to create shadows and realistic lighting for a day and night cycle.</a:t>
            </a:r>
          </a:p>
          <a:p>
            <a:r>
              <a:rPr lang="en-GB" dirty="0"/>
              <a:t>- UI and UX (Pickup/Main Menu/Win)</a:t>
            </a:r>
          </a:p>
          <a:p>
            <a:r>
              <a:rPr lang="en-GB" sz="1400" dirty="0"/>
              <a:t>We used text in the game so that the player can see the progress made while playing the game such as the poster count.</a:t>
            </a:r>
          </a:p>
          <a:p>
            <a:r>
              <a:rPr lang="en-GB" dirty="0"/>
              <a:t>- Core Mechanics(Movement, Pickup/Collection/Win)</a:t>
            </a:r>
          </a:p>
          <a:p>
            <a:r>
              <a:rPr lang="en-GB" sz="1400" dirty="0"/>
              <a:t>The core mechanics were kept simple so that the user knows what to do and doesn’t get stuck while playing the game. For example the movement for the player and when the player is on the bike. </a:t>
            </a:r>
          </a:p>
          <a:p>
            <a:endParaRPr lang="en-GB" dirty="0"/>
          </a:p>
        </p:txBody>
      </p:sp>
    </p:spTree>
    <p:extLst>
      <p:ext uri="{BB962C8B-B14F-4D97-AF65-F5344CB8AC3E}">
        <p14:creationId xmlns:p14="http://schemas.microsoft.com/office/powerpoint/2010/main" val="15977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lstStyle/>
          <a:p>
            <a:r>
              <a:rPr lang="en-GB" dirty="0"/>
              <a:t>Post Production</a:t>
            </a:r>
          </a:p>
        </p:txBody>
      </p:sp>
      <p:sp>
        <p:nvSpPr>
          <p:cNvPr id="3" name="Content Placeholder 2"/>
          <p:cNvSpPr>
            <a:spLocks noGrp="1"/>
          </p:cNvSpPr>
          <p:nvPr>
            <p:ph idx="1"/>
          </p:nvPr>
        </p:nvSpPr>
        <p:spPr/>
        <p:txBody>
          <a:bodyPr/>
          <a:lstStyle/>
          <a:p>
            <a:r>
              <a:rPr lang="en-GB" dirty="0"/>
              <a:t>White Box-Testing</a:t>
            </a:r>
          </a:p>
          <a:p>
            <a:endParaRPr lang="en-GB" dirty="0"/>
          </a:p>
          <a:p>
            <a:pPr marL="0" indent="0">
              <a:buNone/>
            </a:pPr>
            <a:endParaRPr lang="en-GB" dirty="0"/>
          </a:p>
        </p:txBody>
      </p:sp>
      <p:pic>
        <p:nvPicPr>
          <p:cNvPr id="4" name="Picture 3">
            <a:extLst>
              <a:ext uri="{FF2B5EF4-FFF2-40B4-BE49-F238E27FC236}">
                <a16:creationId xmlns:a16="http://schemas.microsoft.com/office/drawing/2014/main" id="{D034EF6F-8842-45A9-BC6C-FB21E1BE8144}"/>
              </a:ext>
            </a:extLst>
          </p:cNvPr>
          <p:cNvPicPr>
            <a:picLocks noChangeAspect="1"/>
          </p:cNvPicPr>
          <p:nvPr/>
        </p:nvPicPr>
        <p:blipFill rotWithShape="1">
          <a:blip r:embed="rId2"/>
          <a:srcRect b="53231"/>
          <a:stretch/>
        </p:blipFill>
        <p:spPr>
          <a:xfrm>
            <a:off x="710309" y="2346509"/>
            <a:ext cx="5671234" cy="3739352"/>
          </a:xfrm>
          <a:prstGeom prst="rect">
            <a:avLst/>
          </a:prstGeom>
        </p:spPr>
      </p:pic>
      <p:pic>
        <p:nvPicPr>
          <p:cNvPr id="5" name="Picture 4">
            <a:extLst>
              <a:ext uri="{FF2B5EF4-FFF2-40B4-BE49-F238E27FC236}">
                <a16:creationId xmlns:a16="http://schemas.microsoft.com/office/drawing/2014/main" id="{4179C0EE-0962-479B-B6BA-3ABA946D75BF}"/>
              </a:ext>
            </a:extLst>
          </p:cNvPr>
          <p:cNvPicPr>
            <a:picLocks noChangeAspect="1"/>
          </p:cNvPicPr>
          <p:nvPr/>
        </p:nvPicPr>
        <p:blipFill rotWithShape="1">
          <a:blip r:embed="rId2"/>
          <a:srcRect t="46274"/>
          <a:stretch/>
        </p:blipFill>
        <p:spPr>
          <a:xfrm>
            <a:off x="6381543" y="2238116"/>
            <a:ext cx="5366114" cy="4064512"/>
          </a:xfrm>
          <a:prstGeom prst="rect">
            <a:avLst/>
          </a:prstGeom>
        </p:spPr>
      </p:pic>
    </p:spTree>
    <p:extLst>
      <p:ext uri="{BB962C8B-B14F-4D97-AF65-F5344CB8AC3E}">
        <p14:creationId xmlns:p14="http://schemas.microsoft.com/office/powerpoint/2010/main" val="143463719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460</TotalTime>
  <Words>520</Words>
  <Application>Microsoft Office PowerPoint</Application>
  <PresentationFormat>Widescreen</PresentationFormat>
  <Paragraphs>54</Paragraphs>
  <Slides>12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Calibri</vt:lpstr>
      <vt:lpstr>Calibri Light</vt:lpstr>
      <vt:lpstr>Retrospect</vt:lpstr>
      <vt:lpstr>COMP-1597:Digital Media Production</vt:lpstr>
      <vt:lpstr>Introduction – Bike Rental Service-Simulator</vt:lpstr>
      <vt:lpstr>Group Members/Roles</vt:lpstr>
      <vt:lpstr>Pre- Production - Storyboard</vt:lpstr>
      <vt:lpstr>Pre-Production - Designs</vt:lpstr>
      <vt:lpstr>Pre-Production - Prototype</vt:lpstr>
      <vt:lpstr>Pre-Production - Requirements</vt:lpstr>
      <vt:lpstr>Production</vt:lpstr>
      <vt:lpstr>Post Production</vt:lpstr>
      <vt:lpstr>PowerPoint Presentation</vt:lpstr>
      <vt:lpstr>Improvements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COMP-1597:Digital Media Production</dc:title>
  <dc:creator>Sharna Patten-Walker</dc:creator>
  <cp:lastModifiedBy>Dominic S McNeil</cp:lastModifiedBy>
  <cp:revision>21</cp:revision>
  <dcterms:created xsi:type="dcterms:W3CDTF">2019-03-13T12:27:28Z</dcterms:created>
  <dcterms:modified xsi:type="dcterms:W3CDTF">2019-03-15T19:32:09Z</dcterms:modified>
</cp:coreProperties>
</file>